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5143500" cx="9144000"/>
  <p:notesSz cx="6858000" cy="9144000"/>
  <p:embeddedFontLst>
    <p:embeddedFont>
      <p:font typeface="Raleway"/>
      <p:regular r:id="rId8"/>
      <p:bold r:id="rId9"/>
      <p:italic r:id="rId10"/>
      <p:boldItalic r:id="rId11"/>
    </p:embeddedFont>
    <p:embeddedFont>
      <p:font typeface="Lato"/>
      <p:regular r:id="rId12"/>
      <p:bold r:id="rId13"/>
      <p:italic r:id="rId14"/>
      <p:boldItalic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AD9F4FF9-2553-4E16-928C-DC8372ABCDA3}">
  <a:tblStyle styleId="{AD9F4FF9-2553-4E16-928C-DC8372ABCDA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aleway-boldItalic.fntdata"/><Relationship Id="rId10" Type="http://schemas.openxmlformats.org/officeDocument/2006/relationships/font" Target="fonts/Raleway-italic.fntdata"/><Relationship Id="rId13" Type="http://schemas.openxmlformats.org/officeDocument/2006/relationships/font" Target="fonts/Lato-bold.fntdata"/><Relationship Id="rId12" Type="http://schemas.openxmlformats.org/officeDocument/2006/relationships/font" Target="fonts/Lato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font" Target="fonts/Raleway-bold.fntdata"/><Relationship Id="rId15" Type="http://schemas.openxmlformats.org/officeDocument/2006/relationships/font" Target="fonts/Lato-boldItalic.fntdata"/><Relationship Id="rId14" Type="http://schemas.openxmlformats.org/officeDocument/2006/relationships/font" Target="fonts/Lato-italic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font" Target="fonts/Raleway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6cbb88d0e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6cbb88d0e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3.png"/><Relationship Id="rId5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" name="Google Shape;54;p13"/>
          <p:cNvGraphicFramePr/>
          <p:nvPr/>
        </p:nvGraphicFramePr>
        <p:xfrm>
          <a:off x="455100" y="11065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{AD9F4FF9-2553-4E16-928C-DC8372ABCDA3}</a:tableStyleId>
              </a:tblPr>
              <a:tblGrid>
                <a:gridCol w="2574300"/>
                <a:gridCol w="2675800"/>
                <a:gridCol w="2940500"/>
              </a:tblGrid>
              <a:tr h="9651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no" sz="1700"/>
                        <a:t>Trygghet</a:t>
                      </a:r>
                      <a:endParaRPr b="1" sz="17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o" sz="1100"/>
                        <a:t>Relasjon og regulering</a:t>
                      </a:r>
                      <a:endParaRPr sz="11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93C47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no" sz="1700"/>
                        <a:t>Mestring</a:t>
                      </a:r>
                      <a:endParaRPr b="1" sz="17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o" sz="1100"/>
                        <a:t>Motivasjon og glede</a:t>
                      </a:r>
                      <a:endParaRPr sz="11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no" sz="1700"/>
                        <a:t>Faglighet</a:t>
                      </a:r>
                      <a:endParaRPr b="1" sz="17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o" sz="1100"/>
                        <a:t>Vi bygger laget gjennom faget </a:t>
                      </a:r>
                      <a:endParaRPr sz="11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CFE2F3"/>
                    </a:solidFill>
                  </a:tcPr>
                </a:tc>
              </a:tr>
              <a:tr h="29613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o" sz="800"/>
                        <a:t>Som voksen</a:t>
                      </a:r>
                      <a:endParaRPr sz="8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/>
                    </a:p>
                    <a:p>
                      <a:pPr indent="-2794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Char char="-"/>
                      </a:pPr>
                      <a:r>
                        <a:rPr lang="no" sz="800"/>
                        <a:t>bygger jeg tillit og gode relasjoner</a:t>
                      </a:r>
                      <a:endParaRPr sz="8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/>
                    </a:p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Char char="-"/>
                      </a:pPr>
                      <a:r>
                        <a:rPr lang="no" sz="800"/>
                        <a:t>er jeg tydelig og forutsigbar gjennom rutiner, rammer og planer</a:t>
                      </a:r>
                      <a:endParaRPr sz="8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/>
                    </a:p>
                    <a:p>
                      <a:pPr indent="-2794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Char char="-"/>
                      </a:pPr>
                      <a:r>
                        <a:rPr lang="no" sz="800"/>
                        <a:t>gir jeg elevene reguleringsstøtte</a:t>
                      </a:r>
                      <a:endParaRPr sz="800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solidFill>
                          <a:srgbClr val="0000FF"/>
                        </a:solidFill>
                      </a:endParaRPr>
                    </a:p>
                    <a:p>
                      <a:pPr indent="-2794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Char char="-"/>
                      </a:pPr>
                      <a:r>
                        <a:rPr lang="no" sz="800"/>
                        <a:t>sørger jeg for selvivaretakelse og kollegastøtte </a:t>
                      </a:r>
                      <a:endParaRPr sz="800"/>
                    </a:p>
                    <a:p>
                      <a:pPr indent="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i="1" sz="800"/>
                    </a:p>
                    <a:p>
                      <a:pPr indent="-2794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Char char="-"/>
                      </a:pPr>
                      <a:r>
                        <a:rPr lang="no" sz="800">
                          <a:solidFill>
                            <a:schemeClr val="dk1"/>
                          </a:solidFill>
                        </a:rPr>
                        <a:t>tar jeg ansvar for godt skole - hjem samarbeid</a:t>
                      </a:r>
                      <a:endParaRPr i="1" sz="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/>
                    </a:p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o" sz="800"/>
                        <a:t>Som voksen</a:t>
                      </a:r>
                      <a:endParaRPr sz="8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/>
                    </a:p>
                    <a:p>
                      <a:pPr indent="-2794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Char char="-"/>
                      </a:pPr>
                      <a:r>
                        <a:rPr lang="no" sz="800"/>
                        <a:t>sørger jeg for at elevene opplever mestring hver dag</a:t>
                      </a:r>
                      <a:endParaRPr sz="8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/>
                    </a:p>
                    <a:p>
                      <a:pPr indent="-2794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Char char="-"/>
                      </a:pPr>
                      <a:r>
                        <a:rPr lang="no" sz="800">
                          <a:solidFill>
                            <a:schemeClr val="dk1"/>
                          </a:solidFill>
                        </a:rPr>
                        <a:t>skaper jeg et trygt og godt læringsmiljø der det er lov å gjøre feil</a:t>
                      </a:r>
                      <a:endParaRPr sz="800"/>
                    </a:p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/>
                    </a:p>
                    <a:p>
                      <a:pPr indent="-2794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Char char="-"/>
                      </a:pPr>
                      <a:r>
                        <a:rPr lang="no" sz="800"/>
                        <a:t>varierer jeg undervisningen og tar i bruk alternative opplæringsarenaer</a:t>
                      </a:r>
                      <a:endParaRPr sz="800"/>
                    </a:p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/>
                    </a:p>
                    <a:p>
                      <a:pPr indent="-2794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Char char="-"/>
                      </a:pPr>
                      <a:r>
                        <a:rPr lang="no" sz="800"/>
                        <a:t>legger jeg til rette for elevmedvirkning </a:t>
                      </a:r>
                      <a:endParaRPr sz="8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/>
                    </a:p>
                    <a:p>
                      <a:pPr indent="-2794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Char char="-"/>
                      </a:pPr>
                      <a:r>
                        <a:rPr lang="no" sz="800"/>
                        <a:t>har jeg positive forventninger og forsterker ønsket atferd</a:t>
                      </a:r>
                      <a:endParaRPr sz="8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o" sz="800"/>
                        <a:t>Som voksen</a:t>
                      </a:r>
                      <a:endParaRPr sz="8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/>
                    </a:p>
                    <a:p>
                      <a:pPr indent="-2794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Char char="-"/>
                      </a:pPr>
                      <a:r>
                        <a:rPr lang="no" sz="800"/>
                        <a:t>har jeg tydelige faglige forventninger og tilpasser undervisningen til hver elev</a:t>
                      </a:r>
                      <a:endParaRPr sz="8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/>
                    </a:p>
                    <a:p>
                      <a:pPr indent="-2794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Char char="-"/>
                      </a:pPr>
                      <a:r>
                        <a:rPr lang="no" sz="800"/>
                        <a:t>legger jeg til rette for et inkluderende læringsmiljø, der elevene samarbeider og lærer av og med hverandre </a:t>
                      </a:r>
                      <a:endParaRPr sz="8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/>
                    </a:p>
                    <a:p>
                      <a:pPr indent="-2794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Char char="-"/>
                      </a:pPr>
                      <a:r>
                        <a:rPr lang="no" sz="800"/>
                        <a:t>skaper jeg fellesskap gjennom faget og undervisningen</a:t>
                      </a:r>
                      <a:endParaRPr sz="8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/>
                    </a:p>
                    <a:p>
                      <a:pPr indent="-2794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Char char="-"/>
                      </a:pPr>
                      <a:r>
                        <a:rPr lang="no" sz="800"/>
                        <a:t>tar jeg i bruk lek, fysisk aktiv læring og hjernepauser </a:t>
                      </a:r>
                      <a:endParaRPr sz="8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i="1" sz="800"/>
                    </a:p>
                    <a:p>
                      <a:pPr indent="-2794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Char char="-"/>
                      </a:pPr>
                      <a:r>
                        <a:rPr lang="no" sz="800"/>
                        <a:t>støtter jeg elevens utvikling gjennom underveisvurderinger og samarbeid med hjemmet</a:t>
                      </a:r>
                      <a:endParaRPr sz="800"/>
                    </a:p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solidFill>
                          <a:srgbClr val="0000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</a:tr>
            </a:tbl>
          </a:graphicData>
        </a:graphic>
      </p:graphicFrame>
      <p:sp>
        <p:nvSpPr>
          <p:cNvPr id="55" name="Google Shape;55;p13"/>
          <p:cNvSpPr txBox="1"/>
          <p:nvPr/>
        </p:nvSpPr>
        <p:spPr>
          <a:xfrm>
            <a:off x="455100" y="160025"/>
            <a:ext cx="8190600" cy="7956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no" sz="2300">
                <a:latin typeface="Raleway"/>
                <a:ea typeface="Raleway"/>
                <a:cs typeface="Raleway"/>
                <a:sym typeface="Raleway"/>
              </a:rPr>
              <a:t>Kvernevik skole - En skole for alle </a:t>
            </a:r>
            <a:endParaRPr b="1" sz="2300">
              <a:latin typeface="Raleway"/>
              <a:ea typeface="Raleway"/>
              <a:cs typeface="Raleway"/>
              <a:sym typeface="Raleway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no" sz="17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Gjennom fellesskapende undervisning</a:t>
            </a:r>
            <a:endParaRPr b="1" sz="1655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62275" y="4456075"/>
            <a:ext cx="698101" cy="518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42500" y="4463763"/>
            <a:ext cx="698099" cy="510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492550" y="4363725"/>
            <a:ext cx="660950" cy="5536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